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5" r:id="rId3"/>
    <p:sldId id="257" r:id="rId4"/>
    <p:sldId id="258" r:id="rId5"/>
    <p:sldId id="259" r:id="rId6"/>
    <p:sldId id="260" r:id="rId7"/>
    <p:sldId id="261" r:id="rId8"/>
    <p:sldId id="262" r:id="rId9"/>
    <p:sldId id="263" r:id="rId10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14" d="100"/>
          <a:sy n="114" d="100"/>
        </p:scale>
        <p:origin x="-72" y="3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Klepnutím lze upravit styl předlohy podnadpisů.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C69E9-BC44-4DD4-BB51-032A55AF7543}" type="datetimeFigureOut">
              <a:rPr lang="cs-CZ" smtClean="0"/>
              <a:pPr/>
              <a:t>6.8.2013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FF9EEC-710C-4CF8-83C7-0B1E1B74B12C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C69E9-BC44-4DD4-BB51-032A55AF7543}" type="datetimeFigureOut">
              <a:rPr lang="cs-CZ" smtClean="0"/>
              <a:pPr/>
              <a:t>6.8.2013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FF9EEC-710C-4CF8-83C7-0B1E1B74B12C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C69E9-BC44-4DD4-BB51-032A55AF7543}" type="datetimeFigureOut">
              <a:rPr lang="cs-CZ" smtClean="0"/>
              <a:pPr/>
              <a:t>6.8.2013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FF9EEC-710C-4CF8-83C7-0B1E1B74B12C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C69E9-BC44-4DD4-BB51-032A55AF7543}" type="datetimeFigureOut">
              <a:rPr lang="cs-CZ" smtClean="0"/>
              <a:pPr/>
              <a:t>6.8.2013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FF9EEC-710C-4CF8-83C7-0B1E1B74B12C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C69E9-BC44-4DD4-BB51-032A55AF7543}" type="datetimeFigureOut">
              <a:rPr lang="cs-CZ" smtClean="0"/>
              <a:pPr/>
              <a:t>6.8.2013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FF9EEC-710C-4CF8-83C7-0B1E1B74B12C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C69E9-BC44-4DD4-BB51-032A55AF7543}" type="datetimeFigureOut">
              <a:rPr lang="cs-CZ" smtClean="0"/>
              <a:pPr/>
              <a:t>6.8.2013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FF9EEC-710C-4CF8-83C7-0B1E1B74B12C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C69E9-BC44-4DD4-BB51-032A55AF7543}" type="datetimeFigureOut">
              <a:rPr lang="cs-CZ" smtClean="0"/>
              <a:pPr/>
              <a:t>6.8.2013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FF9EEC-710C-4CF8-83C7-0B1E1B74B12C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C69E9-BC44-4DD4-BB51-032A55AF7543}" type="datetimeFigureOut">
              <a:rPr lang="cs-CZ" smtClean="0"/>
              <a:pPr/>
              <a:t>6.8.2013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FF9EEC-710C-4CF8-83C7-0B1E1B74B12C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C69E9-BC44-4DD4-BB51-032A55AF7543}" type="datetimeFigureOut">
              <a:rPr lang="cs-CZ" smtClean="0"/>
              <a:pPr/>
              <a:t>6.8.2013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FF9EEC-710C-4CF8-83C7-0B1E1B74B12C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C69E9-BC44-4DD4-BB51-032A55AF7543}" type="datetimeFigureOut">
              <a:rPr lang="cs-CZ" smtClean="0"/>
              <a:pPr/>
              <a:t>6.8.2013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FF9EEC-710C-4CF8-83C7-0B1E1B74B12C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C69E9-BC44-4DD4-BB51-032A55AF7543}" type="datetimeFigureOut">
              <a:rPr lang="cs-CZ" smtClean="0"/>
              <a:pPr/>
              <a:t>6.8.2013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FF9EEC-710C-4CF8-83C7-0B1E1B74B12C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A8C69E9-BC44-4DD4-BB51-032A55AF7543}" type="datetimeFigureOut">
              <a:rPr lang="cs-CZ" smtClean="0"/>
              <a:pPr/>
              <a:t>6.8.2013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FFF9EEC-710C-4CF8-83C7-0B1E1B74B12C}" type="slidenum">
              <a:rPr lang="cs-CZ" smtClean="0"/>
              <a:pPr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1124745"/>
            <a:ext cx="7772400" cy="2016224"/>
          </a:xfrm>
        </p:spPr>
        <p:txBody>
          <a:bodyPr>
            <a:normAutofit/>
          </a:bodyPr>
          <a:lstStyle/>
          <a:p>
            <a:r>
              <a:rPr lang="cs-CZ" sz="2400" dirty="0" smtClean="0">
                <a:latin typeface="+mn-lt"/>
              </a:rPr>
              <a:t>ZÁVĚREČNÁ ZPRÁVA</a:t>
            </a:r>
            <a:br>
              <a:rPr lang="cs-CZ" sz="2400" dirty="0" smtClean="0">
                <a:latin typeface="+mn-lt"/>
              </a:rPr>
            </a:br>
            <a:r>
              <a:rPr lang="cs-CZ" sz="2400" dirty="0">
                <a:latin typeface="+mn-lt"/>
              </a:rPr>
              <a:t/>
            </a:r>
            <a:br>
              <a:rPr lang="cs-CZ" sz="2400" dirty="0">
                <a:latin typeface="+mn-lt"/>
              </a:rPr>
            </a:br>
            <a:r>
              <a:rPr lang="cs-CZ" sz="2400" b="1" dirty="0" smtClean="0">
                <a:latin typeface="+mn-lt"/>
              </a:rPr>
              <a:t>PROJEKT: </a:t>
            </a:r>
            <a:br>
              <a:rPr lang="cs-CZ" sz="2400" b="1" dirty="0" smtClean="0">
                <a:latin typeface="+mn-lt"/>
              </a:rPr>
            </a:br>
            <a:r>
              <a:rPr lang="cs-CZ" sz="2400" b="1" dirty="0" smtClean="0">
                <a:latin typeface="+mn-lt"/>
              </a:rPr>
              <a:t>Rozvoj </a:t>
            </a:r>
            <a:r>
              <a:rPr lang="cs-CZ" sz="2400" b="1" dirty="0">
                <a:latin typeface="+mn-lt"/>
              </a:rPr>
              <a:t>klíčových kompetencí zaměstnanců členských podniků sdružení </a:t>
            </a:r>
            <a:r>
              <a:rPr lang="cs-CZ" sz="2400" b="1" dirty="0" smtClean="0">
                <a:latin typeface="+mn-lt"/>
              </a:rPr>
              <a:t>KPKV, </a:t>
            </a:r>
            <a:r>
              <a:rPr lang="cs-CZ" sz="2400" b="1" dirty="0" err="1" smtClean="0">
                <a:latin typeface="+mn-lt"/>
              </a:rPr>
              <a:t>reg</a:t>
            </a:r>
            <a:r>
              <a:rPr lang="cs-CZ" sz="2400" b="1" dirty="0" smtClean="0">
                <a:latin typeface="+mn-lt"/>
              </a:rPr>
              <a:t>. č. </a:t>
            </a:r>
            <a:r>
              <a:rPr lang="cs-CZ" sz="2400" b="1" dirty="0">
                <a:latin typeface="+mn-lt"/>
              </a:rPr>
              <a:t>CZ.1.04/1.1.06/52.00045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683568" y="3645024"/>
            <a:ext cx="7920880" cy="1993776"/>
          </a:xfrm>
        </p:spPr>
        <p:txBody>
          <a:bodyPr>
            <a:normAutofit/>
          </a:bodyPr>
          <a:lstStyle/>
          <a:p>
            <a:r>
              <a:rPr lang="cs-CZ" sz="2400" dirty="0" smtClean="0">
                <a:solidFill>
                  <a:schemeClr val="tx1"/>
                </a:solidFill>
              </a:rPr>
              <a:t>Období realizace: </a:t>
            </a:r>
            <a:r>
              <a:rPr lang="cs-CZ" sz="2400" dirty="0">
                <a:solidFill>
                  <a:schemeClr val="tx1"/>
                </a:solidFill>
              </a:rPr>
              <a:t>1. 12.</a:t>
            </a:r>
            <a:r>
              <a:rPr lang="cs-CZ" sz="2400" b="1" dirty="0">
                <a:solidFill>
                  <a:schemeClr val="tx1"/>
                </a:solidFill>
              </a:rPr>
              <a:t> </a:t>
            </a:r>
            <a:r>
              <a:rPr lang="cs-CZ" sz="2400" dirty="0">
                <a:solidFill>
                  <a:schemeClr val="tx1"/>
                </a:solidFill>
              </a:rPr>
              <a:t>2010 – 30. 9. </a:t>
            </a:r>
            <a:r>
              <a:rPr lang="cs-CZ" sz="2400" dirty="0" smtClean="0">
                <a:solidFill>
                  <a:schemeClr val="tx1"/>
                </a:solidFill>
              </a:rPr>
              <a:t>2013</a:t>
            </a:r>
          </a:p>
          <a:p>
            <a:r>
              <a:rPr lang="cs-CZ" sz="2400" dirty="0" smtClean="0">
                <a:solidFill>
                  <a:schemeClr val="tx1"/>
                </a:solidFill>
              </a:rPr>
              <a:t>Celkový počet nákladů v </a:t>
            </a:r>
            <a:r>
              <a:rPr lang="cs-CZ" sz="2400" dirty="0">
                <a:solidFill>
                  <a:schemeClr val="tx1"/>
                </a:solidFill>
              </a:rPr>
              <a:t> Kč: 15 093 165,92 Kč</a:t>
            </a:r>
          </a:p>
        </p:txBody>
      </p:sp>
      <p:pic>
        <p:nvPicPr>
          <p:cNvPr id="4" name="Obrázek 3" descr="KPV_logotype_colour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203848" y="5949280"/>
            <a:ext cx="2448272" cy="712430"/>
          </a:xfrm>
          <a:prstGeom prst="rect">
            <a:avLst/>
          </a:prstGeom>
        </p:spPr>
      </p:pic>
      <p:pic>
        <p:nvPicPr>
          <p:cNvPr id="5" name="Obrázek 4" descr="esf_eu_oplzz_Červenápodpora_horizont_CMYK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691680" y="260648"/>
            <a:ext cx="5760640" cy="588697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980729"/>
            <a:ext cx="7772400" cy="1296144"/>
          </a:xfrm>
        </p:spPr>
        <p:txBody>
          <a:bodyPr>
            <a:normAutofit/>
          </a:bodyPr>
          <a:lstStyle/>
          <a:p>
            <a:r>
              <a:rPr lang="cs-CZ" sz="2400" dirty="0" smtClean="0"/>
              <a:t>ZÁVĚREČNÁ ZPRÁVA</a:t>
            </a:r>
            <a:r>
              <a:rPr lang="cs-CZ" sz="26400" dirty="0" smtClean="0"/>
              <a:t/>
            </a:r>
            <a:br>
              <a:rPr lang="cs-CZ" sz="26400" dirty="0" smtClean="0"/>
            </a:br>
            <a:r>
              <a:rPr lang="cs-CZ" sz="1600" dirty="0" smtClean="0"/>
              <a:t>PROJEKT: </a:t>
            </a:r>
            <a:br>
              <a:rPr lang="cs-CZ" sz="1600" dirty="0" smtClean="0"/>
            </a:br>
            <a:r>
              <a:rPr lang="cs-CZ" sz="1600" dirty="0" smtClean="0"/>
              <a:t>Rozvoj klíčových kompetencí zaměstnanců členských podniků sdružení KPKV, </a:t>
            </a:r>
            <a:br>
              <a:rPr lang="cs-CZ" sz="1600" dirty="0" smtClean="0"/>
            </a:br>
            <a:r>
              <a:rPr lang="cs-CZ" sz="1600" dirty="0" err="1" smtClean="0"/>
              <a:t>reg</a:t>
            </a:r>
            <a:r>
              <a:rPr lang="cs-CZ" sz="1600" dirty="0" smtClean="0"/>
              <a:t>. č. CZ.1.04/1.1.06/52.00045</a:t>
            </a:r>
            <a:endParaRPr lang="cs-CZ" sz="1600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251520" y="2348880"/>
            <a:ext cx="8136904" cy="3289920"/>
          </a:xfrm>
        </p:spPr>
        <p:txBody>
          <a:bodyPr>
            <a:normAutofit lnSpcReduction="10000"/>
          </a:bodyPr>
          <a:lstStyle/>
          <a:p>
            <a:r>
              <a:rPr lang="cs-CZ" sz="2400" b="1" dirty="0" smtClean="0">
                <a:solidFill>
                  <a:schemeClr val="tx1"/>
                </a:solidFill>
              </a:rPr>
              <a:t>Stručný popis projektu: </a:t>
            </a:r>
          </a:p>
          <a:p>
            <a:endParaRPr lang="cs-CZ" sz="2400" b="1" dirty="0" smtClean="0">
              <a:solidFill>
                <a:schemeClr val="tx1"/>
              </a:solidFill>
            </a:endParaRPr>
          </a:p>
          <a:p>
            <a:pPr algn="l"/>
            <a:r>
              <a:rPr lang="cs-CZ" sz="2400" dirty="0" smtClean="0">
                <a:solidFill>
                  <a:schemeClr val="tx1"/>
                </a:solidFill>
              </a:rPr>
              <a:t>• rozvoj odborných znalostí a dovedností zaměstnanců 8 členů sdružení Klub personalistů kraje Vysočina, o. s. </a:t>
            </a:r>
          </a:p>
          <a:p>
            <a:pPr algn="l"/>
            <a:r>
              <a:rPr lang="cs-CZ" sz="2400" dirty="0" smtClean="0">
                <a:solidFill>
                  <a:schemeClr val="tx1"/>
                </a:solidFill>
              </a:rPr>
              <a:t>• zapojené firmy: </a:t>
            </a:r>
          </a:p>
          <a:p>
            <a:pPr algn="l"/>
            <a:r>
              <a:rPr lang="cs-CZ" sz="2400" dirty="0" smtClean="0">
                <a:solidFill>
                  <a:schemeClr val="tx1"/>
                </a:solidFill>
              </a:rPr>
              <a:t>ACO </a:t>
            </a:r>
            <a:r>
              <a:rPr lang="cs-CZ" sz="2400" dirty="0" err="1" smtClean="0">
                <a:solidFill>
                  <a:schemeClr val="tx1"/>
                </a:solidFill>
              </a:rPr>
              <a:t>Industries</a:t>
            </a:r>
            <a:r>
              <a:rPr lang="cs-CZ" sz="2400" dirty="0" smtClean="0">
                <a:solidFill>
                  <a:schemeClr val="tx1"/>
                </a:solidFill>
              </a:rPr>
              <a:t>, k. s.; B:TECH, a. s.; </a:t>
            </a:r>
            <a:r>
              <a:rPr lang="cs-CZ" sz="2400" dirty="0" err="1" smtClean="0">
                <a:solidFill>
                  <a:schemeClr val="tx1"/>
                </a:solidFill>
              </a:rPr>
              <a:t>Diton</a:t>
            </a:r>
            <a:r>
              <a:rPr lang="cs-CZ" sz="2400" dirty="0" smtClean="0">
                <a:solidFill>
                  <a:schemeClr val="tx1"/>
                </a:solidFill>
              </a:rPr>
              <a:t>, s. r. o.; </a:t>
            </a:r>
          </a:p>
          <a:p>
            <a:pPr algn="l"/>
            <a:r>
              <a:rPr lang="cs-CZ" sz="2400" dirty="0" err="1" smtClean="0">
                <a:solidFill>
                  <a:schemeClr val="tx1"/>
                </a:solidFill>
              </a:rPr>
              <a:t>Huhtamaki</a:t>
            </a:r>
            <a:r>
              <a:rPr lang="cs-CZ" sz="2400" dirty="0" smtClean="0">
                <a:solidFill>
                  <a:schemeClr val="tx1"/>
                </a:solidFill>
              </a:rPr>
              <a:t> Česká republika, a. s.; MANN+HUMMEL (CZ), s. r. o.; Moravské kovárny, a. s.; Motorpal, a. s.; ROSS Holding, a. s</a:t>
            </a:r>
            <a:r>
              <a:rPr lang="cs-CZ" sz="2400" i="1" dirty="0" smtClean="0">
                <a:solidFill>
                  <a:schemeClr val="tx1"/>
                </a:solidFill>
              </a:rPr>
              <a:t>.</a:t>
            </a:r>
            <a:endParaRPr lang="cs-CZ" sz="2400" i="1" dirty="0">
              <a:solidFill>
                <a:schemeClr val="tx1"/>
              </a:solidFill>
            </a:endParaRPr>
          </a:p>
        </p:txBody>
      </p:sp>
      <p:pic>
        <p:nvPicPr>
          <p:cNvPr id="4" name="Obrázek 3" descr="KPV_logotype_colour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347864" y="5949280"/>
            <a:ext cx="2448272" cy="712430"/>
          </a:xfrm>
          <a:prstGeom prst="rect">
            <a:avLst/>
          </a:prstGeom>
        </p:spPr>
      </p:pic>
      <p:pic>
        <p:nvPicPr>
          <p:cNvPr id="5" name="Obrázek 4" descr="esf_eu_oplzz_Červenápodpora_horizont_CMYK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691680" y="260648"/>
            <a:ext cx="5760640" cy="588697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1124745"/>
            <a:ext cx="7772400" cy="1152127"/>
          </a:xfrm>
        </p:spPr>
        <p:txBody>
          <a:bodyPr>
            <a:normAutofit fontScale="90000"/>
          </a:bodyPr>
          <a:lstStyle/>
          <a:p>
            <a:r>
              <a:rPr lang="cs-CZ" sz="2700" dirty="0"/>
              <a:t>ZÁVĚREČNÁ </a:t>
            </a:r>
            <a:r>
              <a:rPr lang="cs-CZ" sz="2700" dirty="0" smtClean="0"/>
              <a:t>ZPRÁVA</a:t>
            </a:r>
            <a:r>
              <a:rPr lang="cs-CZ" sz="2400" dirty="0" smtClean="0"/>
              <a:t/>
            </a:r>
            <a:br>
              <a:rPr lang="cs-CZ" sz="2400" dirty="0" smtClean="0"/>
            </a:br>
            <a:r>
              <a:rPr lang="cs-CZ" sz="1800" dirty="0"/>
              <a:t> PROJEKT: </a:t>
            </a:r>
            <a:br>
              <a:rPr lang="cs-CZ" sz="1800" dirty="0"/>
            </a:br>
            <a:r>
              <a:rPr lang="cs-CZ" sz="1800" dirty="0"/>
              <a:t>Rozvoj klíčových kompetencí zaměstnanců členských podniků sdružení KPKV, </a:t>
            </a:r>
            <a:r>
              <a:rPr lang="cs-CZ" sz="1800" dirty="0" smtClean="0"/>
              <a:t/>
            </a:r>
            <a:br>
              <a:rPr lang="cs-CZ" sz="1800" dirty="0" smtClean="0"/>
            </a:br>
            <a:r>
              <a:rPr lang="cs-CZ" sz="1800" dirty="0" err="1" smtClean="0"/>
              <a:t>reg</a:t>
            </a:r>
            <a:r>
              <a:rPr lang="cs-CZ" sz="1800" dirty="0"/>
              <a:t>. č. CZ.1.04/1.1.06/52.00045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395536" y="2492896"/>
            <a:ext cx="8424936" cy="3145904"/>
          </a:xfrm>
        </p:spPr>
        <p:txBody>
          <a:bodyPr>
            <a:normAutofit/>
          </a:bodyPr>
          <a:lstStyle/>
          <a:p>
            <a:pPr algn="l"/>
            <a:r>
              <a:rPr lang="cs-CZ" sz="2400" b="1" dirty="0" smtClean="0">
                <a:solidFill>
                  <a:schemeClr val="tx1"/>
                </a:solidFill>
              </a:rPr>
              <a:t>Název firmy: </a:t>
            </a:r>
            <a:r>
              <a:rPr lang="cs-CZ" sz="2400" dirty="0" smtClean="0">
                <a:solidFill>
                  <a:schemeClr val="tx1"/>
                </a:solidFill>
              </a:rPr>
              <a:t>Moravské kovárny, a. s.</a:t>
            </a:r>
            <a:endParaRPr lang="cs-CZ" sz="2400" b="1" dirty="0" smtClean="0">
              <a:solidFill>
                <a:schemeClr val="tx1"/>
              </a:solidFill>
            </a:endParaRPr>
          </a:p>
          <a:p>
            <a:pPr algn="l"/>
            <a:endParaRPr lang="cs-CZ" sz="2400" dirty="0" smtClean="0">
              <a:solidFill>
                <a:schemeClr val="tx1"/>
              </a:solidFill>
            </a:endParaRPr>
          </a:p>
          <a:p>
            <a:pPr algn="l"/>
            <a:r>
              <a:rPr lang="cs-CZ" sz="2400" b="1" dirty="0" smtClean="0">
                <a:solidFill>
                  <a:schemeClr val="tx1"/>
                </a:solidFill>
              </a:rPr>
              <a:t>Počet navštívených kurzů: </a:t>
            </a:r>
            <a:r>
              <a:rPr lang="cs-CZ" sz="2400" dirty="0" smtClean="0">
                <a:solidFill>
                  <a:schemeClr val="tx1"/>
                </a:solidFill>
              </a:rPr>
              <a:t>51</a:t>
            </a:r>
          </a:p>
          <a:p>
            <a:pPr algn="l"/>
            <a:endParaRPr lang="cs-CZ" sz="2400" dirty="0" smtClean="0">
              <a:solidFill>
                <a:schemeClr val="tx1"/>
              </a:solidFill>
            </a:endParaRPr>
          </a:p>
          <a:p>
            <a:pPr algn="l"/>
            <a:r>
              <a:rPr lang="cs-CZ" sz="2400" b="1" dirty="0" smtClean="0">
                <a:solidFill>
                  <a:schemeClr val="tx1"/>
                </a:solidFill>
              </a:rPr>
              <a:t>Počet úspěšných absolventů kurzů</a:t>
            </a:r>
            <a:r>
              <a:rPr lang="cs-CZ" sz="2400" b="1" dirty="0" smtClean="0">
                <a:solidFill>
                  <a:schemeClr val="tx1"/>
                </a:solidFill>
              </a:rPr>
              <a:t>: </a:t>
            </a:r>
            <a:r>
              <a:rPr lang="cs-CZ" sz="2400" dirty="0" smtClean="0">
                <a:solidFill>
                  <a:schemeClr val="tx1"/>
                </a:solidFill>
              </a:rPr>
              <a:t>447 </a:t>
            </a:r>
            <a:endParaRPr lang="cs-CZ" sz="2400" dirty="0" smtClean="0">
              <a:solidFill>
                <a:schemeClr val="tx1"/>
              </a:solidFill>
            </a:endParaRPr>
          </a:p>
          <a:p>
            <a:pPr algn="l"/>
            <a:endParaRPr lang="cs-CZ" sz="2400" dirty="0">
              <a:solidFill>
                <a:schemeClr val="tx1"/>
              </a:solidFill>
            </a:endParaRPr>
          </a:p>
          <a:p>
            <a:pPr algn="l"/>
            <a:endParaRPr lang="cs-CZ" sz="2400" dirty="0">
              <a:solidFill>
                <a:schemeClr val="tx1"/>
              </a:solidFill>
            </a:endParaRPr>
          </a:p>
        </p:txBody>
      </p:sp>
      <p:pic>
        <p:nvPicPr>
          <p:cNvPr id="4" name="Obrázek 3" descr="KPV_logotype_colour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203848" y="5949280"/>
            <a:ext cx="2448272" cy="712430"/>
          </a:xfrm>
          <a:prstGeom prst="rect">
            <a:avLst/>
          </a:prstGeom>
        </p:spPr>
      </p:pic>
      <p:pic>
        <p:nvPicPr>
          <p:cNvPr id="5" name="Obrázek 4" descr="esf_eu_oplzz_Červenápodpora_horizont_CMYK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691680" y="260648"/>
            <a:ext cx="5760640" cy="588697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836713"/>
            <a:ext cx="7772400" cy="1656183"/>
          </a:xfrm>
        </p:spPr>
        <p:txBody>
          <a:bodyPr>
            <a:normAutofit/>
          </a:bodyPr>
          <a:lstStyle/>
          <a:p>
            <a:r>
              <a:rPr lang="cs-CZ" sz="2400" dirty="0" smtClean="0"/>
              <a:t>ZÁVĚREČNÁ ZPRÁVA</a:t>
            </a:r>
            <a:r>
              <a:rPr lang="cs-CZ" sz="6000" dirty="0" smtClean="0"/>
              <a:t/>
            </a:r>
            <a:br>
              <a:rPr lang="cs-CZ" sz="6000" dirty="0" smtClean="0"/>
            </a:br>
            <a:r>
              <a:rPr lang="cs-CZ" sz="1600" dirty="0" smtClean="0"/>
              <a:t>PROJEKT: </a:t>
            </a:r>
            <a:br>
              <a:rPr lang="cs-CZ" sz="1600" dirty="0" smtClean="0"/>
            </a:br>
            <a:r>
              <a:rPr lang="cs-CZ" sz="1600" dirty="0" smtClean="0"/>
              <a:t>Rozvoj klíčových kompetencí zaměstnanců členských podniků sdružení KPKV, </a:t>
            </a:r>
            <a:br>
              <a:rPr lang="cs-CZ" sz="1600" dirty="0" smtClean="0"/>
            </a:br>
            <a:r>
              <a:rPr lang="cs-CZ" sz="1600" dirty="0" err="1" smtClean="0"/>
              <a:t>reg</a:t>
            </a:r>
            <a:r>
              <a:rPr lang="cs-CZ" sz="1600" dirty="0" smtClean="0"/>
              <a:t>. č. CZ.1.04/1.1.06/52.00045</a:t>
            </a:r>
            <a:endParaRPr lang="cs-CZ" sz="1600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611560" y="2348880"/>
            <a:ext cx="7704856" cy="3528392"/>
          </a:xfrm>
        </p:spPr>
        <p:txBody>
          <a:bodyPr/>
          <a:lstStyle/>
          <a:p>
            <a:r>
              <a:rPr lang="cs-CZ" sz="2400" b="1" dirty="0" smtClean="0">
                <a:solidFill>
                  <a:schemeClr val="tx1"/>
                </a:solidFill>
              </a:rPr>
              <a:t>Nejdůležitější témata kurzů ve firmě:</a:t>
            </a:r>
          </a:p>
          <a:p>
            <a:pPr algn="l"/>
            <a:r>
              <a:rPr lang="cs-CZ" sz="2400" b="1" dirty="0" smtClean="0">
                <a:solidFill>
                  <a:schemeClr val="tx1"/>
                </a:solidFill>
              </a:rPr>
              <a:t>•	</a:t>
            </a:r>
            <a:r>
              <a:rPr lang="cs-CZ" sz="2400" dirty="0" smtClean="0">
                <a:solidFill>
                  <a:schemeClr val="tx1"/>
                </a:solidFill>
              </a:rPr>
              <a:t>Jak se domluvit s lidmi, kteří nechtějí</a:t>
            </a:r>
          </a:p>
          <a:p>
            <a:pPr algn="l"/>
            <a:r>
              <a:rPr lang="cs-CZ" sz="2400" dirty="0" smtClean="0">
                <a:solidFill>
                  <a:schemeClr val="tx1"/>
                </a:solidFill>
              </a:rPr>
              <a:t>•	Plánování, delegování a kontrola v praxi</a:t>
            </a:r>
          </a:p>
          <a:p>
            <a:pPr algn="l"/>
            <a:r>
              <a:rPr lang="cs-CZ" sz="2400" dirty="0" smtClean="0">
                <a:solidFill>
                  <a:schemeClr val="tx1"/>
                </a:solidFill>
              </a:rPr>
              <a:t>•	Týmové role a motivace v kolektivu</a:t>
            </a:r>
          </a:p>
          <a:p>
            <a:pPr algn="l"/>
            <a:r>
              <a:rPr lang="cs-CZ" sz="2400" dirty="0" smtClean="0">
                <a:solidFill>
                  <a:schemeClr val="tx1"/>
                </a:solidFill>
              </a:rPr>
              <a:t>•	Skvělá prezentace – MS </a:t>
            </a:r>
            <a:r>
              <a:rPr lang="cs-CZ" sz="2400" dirty="0" err="1" smtClean="0">
                <a:solidFill>
                  <a:schemeClr val="tx1"/>
                </a:solidFill>
              </a:rPr>
              <a:t>Power</a:t>
            </a:r>
            <a:r>
              <a:rPr lang="cs-CZ" sz="2400" dirty="0" smtClean="0">
                <a:solidFill>
                  <a:schemeClr val="tx1"/>
                </a:solidFill>
              </a:rPr>
              <a:t> Point</a:t>
            </a:r>
          </a:p>
          <a:p>
            <a:pPr algn="l"/>
            <a:r>
              <a:rPr lang="cs-CZ" sz="2400" dirty="0" smtClean="0">
                <a:solidFill>
                  <a:schemeClr val="tx1"/>
                </a:solidFill>
              </a:rPr>
              <a:t>•	MS Excel pro pokročilé</a:t>
            </a:r>
          </a:p>
          <a:p>
            <a:pPr algn="l"/>
            <a:endParaRPr lang="cs-CZ" dirty="0"/>
          </a:p>
        </p:txBody>
      </p:sp>
      <p:pic>
        <p:nvPicPr>
          <p:cNvPr id="4" name="Obrázek 3" descr="KPV_logotype_colour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203848" y="5949280"/>
            <a:ext cx="2448272" cy="712430"/>
          </a:xfrm>
          <a:prstGeom prst="rect">
            <a:avLst/>
          </a:prstGeom>
        </p:spPr>
      </p:pic>
      <p:pic>
        <p:nvPicPr>
          <p:cNvPr id="5" name="Obrázek 4" descr="esf_eu_oplzz_Červenápodpora_horizont_CMYK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691680" y="260648"/>
            <a:ext cx="5760640" cy="588697"/>
          </a:xfrm>
          <a:prstGeom prst="rect">
            <a:avLst/>
          </a:prstGeom>
        </p:spPr>
      </p:pic>
      <p:pic>
        <p:nvPicPr>
          <p:cNvPr id="6" name="Obrázek 5" descr="dulezitych-myslenek1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187740" y="2132856"/>
            <a:ext cx="1713220" cy="144016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1124745"/>
            <a:ext cx="7772400" cy="1152127"/>
          </a:xfrm>
        </p:spPr>
        <p:txBody>
          <a:bodyPr>
            <a:normAutofit fontScale="90000"/>
          </a:bodyPr>
          <a:lstStyle/>
          <a:p>
            <a:r>
              <a:rPr lang="cs-CZ" sz="2700" dirty="0" smtClean="0"/>
              <a:t>ZÁVĚREČNÁ ZPRÁVA</a:t>
            </a:r>
            <a:br>
              <a:rPr lang="cs-CZ" sz="2700" dirty="0" smtClean="0"/>
            </a:br>
            <a:r>
              <a:rPr lang="cs-CZ" sz="2700" dirty="0" smtClean="0"/>
              <a:t>PROJEKT: </a:t>
            </a:r>
            <a:r>
              <a:rPr lang="cs-CZ" dirty="0" smtClean="0"/>
              <a:t/>
            </a:r>
            <a:br>
              <a:rPr lang="cs-CZ" dirty="0" smtClean="0"/>
            </a:br>
            <a:r>
              <a:rPr lang="cs-CZ" sz="1800" dirty="0" smtClean="0"/>
              <a:t>Rozvoj klíčových kompetencí zaměstnanců členských podniků sdružení KPKV, </a:t>
            </a:r>
            <a:br>
              <a:rPr lang="cs-CZ" sz="1800" dirty="0" smtClean="0"/>
            </a:br>
            <a:r>
              <a:rPr lang="cs-CZ" sz="1800" dirty="0" err="1" smtClean="0"/>
              <a:t>reg</a:t>
            </a:r>
            <a:r>
              <a:rPr lang="cs-CZ" sz="1800" dirty="0" smtClean="0"/>
              <a:t>. č. CZ.1.04/1.1.06/52.00045</a:t>
            </a:r>
            <a:endParaRPr lang="cs-CZ" sz="1800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251520" y="2420888"/>
            <a:ext cx="8352928" cy="3384376"/>
          </a:xfrm>
        </p:spPr>
        <p:txBody>
          <a:bodyPr>
            <a:normAutofit/>
          </a:bodyPr>
          <a:lstStyle/>
          <a:p>
            <a:r>
              <a:rPr lang="cs-CZ" sz="2400" b="1" dirty="0" smtClean="0">
                <a:solidFill>
                  <a:schemeClr val="tx1"/>
                </a:solidFill>
              </a:rPr>
              <a:t>Nejzajímavější kurzy: </a:t>
            </a:r>
          </a:p>
          <a:p>
            <a:pPr algn="l"/>
            <a:r>
              <a:rPr lang="cs-CZ" sz="2400" b="1" dirty="0" smtClean="0">
                <a:solidFill>
                  <a:schemeClr val="tx1"/>
                </a:solidFill>
              </a:rPr>
              <a:t>•</a:t>
            </a:r>
            <a:r>
              <a:rPr lang="cs-CZ" sz="2400" b="1" dirty="0">
                <a:solidFill>
                  <a:schemeClr val="tx1"/>
                </a:solidFill>
              </a:rPr>
              <a:t>	</a:t>
            </a:r>
            <a:r>
              <a:rPr lang="cs-CZ" sz="2400" dirty="0" smtClean="0">
                <a:solidFill>
                  <a:schemeClr val="tx1"/>
                </a:solidFill>
              </a:rPr>
              <a:t>Jak </a:t>
            </a:r>
            <a:r>
              <a:rPr lang="cs-CZ" sz="2400" dirty="0">
                <a:solidFill>
                  <a:schemeClr val="tx1"/>
                </a:solidFill>
              </a:rPr>
              <a:t>se domluvit s lidmi, kteří nechtějí</a:t>
            </a:r>
            <a:endParaRPr lang="cs-CZ" sz="2400" dirty="0" smtClean="0">
              <a:solidFill>
                <a:schemeClr val="tx1"/>
              </a:solidFill>
            </a:endParaRPr>
          </a:p>
          <a:p>
            <a:pPr algn="l"/>
            <a:r>
              <a:rPr lang="cs-CZ" sz="2400" dirty="0">
                <a:solidFill>
                  <a:schemeClr val="tx1"/>
                </a:solidFill>
              </a:rPr>
              <a:t>•	</a:t>
            </a:r>
            <a:r>
              <a:rPr lang="cs-CZ" sz="2400" dirty="0" smtClean="0">
                <a:solidFill>
                  <a:schemeClr val="tx1"/>
                </a:solidFill>
              </a:rPr>
              <a:t>Asertivita </a:t>
            </a:r>
            <a:r>
              <a:rPr lang="cs-CZ" sz="2400" dirty="0">
                <a:solidFill>
                  <a:schemeClr val="tx1"/>
                </a:solidFill>
              </a:rPr>
              <a:t>trochu jinak</a:t>
            </a:r>
            <a:endParaRPr lang="cs-CZ" sz="2400" dirty="0" smtClean="0">
              <a:solidFill>
                <a:schemeClr val="tx1"/>
              </a:solidFill>
            </a:endParaRPr>
          </a:p>
          <a:p>
            <a:pPr algn="l"/>
            <a:r>
              <a:rPr lang="cs-CZ" sz="2400" dirty="0" smtClean="0">
                <a:solidFill>
                  <a:schemeClr val="tx1"/>
                </a:solidFill>
              </a:rPr>
              <a:t>•	Hodnocení dle metody 360 stupňů</a:t>
            </a:r>
          </a:p>
          <a:p>
            <a:pPr algn="l"/>
            <a:r>
              <a:rPr lang="cs-CZ" sz="2400" dirty="0" smtClean="0">
                <a:solidFill>
                  <a:schemeClr val="tx1"/>
                </a:solidFill>
              </a:rPr>
              <a:t>•	</a:t>
            </a:r>
            <a:r>
              <a:rPr lang="cs-CZ" sz="2400" dirty="0" err="1" smtClean="0">
                <a:solidFill>
                  <a:schemeClr val="tx1"/>
                </a:solidFill>
              </a:rPr>
              <a:t>Kaizen</a:t>
            </a:r>
            <a:r>
              <a:rPr lang="cs-CZ" sz="2400" dirty="0" smtClean="0">
                <a:solidFill>
                  <a:schemeClr val="tx1"/>
                </a:solidFill>
              </a:rPr>
              <a:t> a štíhlá výroba</a:t>
            </a:r>
          </a:p>
          <a:p>
            <a:pPr algn="l"/>
            <a:r>
              <a:rPr lang="cs-CZ" sz="2400" dirty="0" smtClean="0">
                <a:solidFill>
                  <a:schemeClr val="tx1"/>
                </a:solidFill>
              </a:rPr>
              <a:t>•	Skvělá prezentace – MS </a:t>
            </a:r>
            <a:r>
              <a:rPr lang="cs-CZ" sz="2400" dirty="0" err="1" smtClean="0">
                <a:solidFill>
                  <a:schemeClr val="tx1"/>
                </a:solidFill>
              </a:rPr>
              <a:t>Power</a:t>
            </a:r>
            <a:r>
              <a:rPr lang="cs-CZ" sz="2400" dirty="0" smtClean="0">
                <a:solidFill>
                  <a:schemeClr val="tx1"/>
                </a:solidFill>
              </a:rPr>
              <a:t> Point</a:t>
            </a:r>
          </a:p>
          <a:p>
            <a:pPr algn="l"/>
            <a:endParaRPr lang="cs-CZ" sz="2400" b="1" dirty="0" smtClean="0">
              <a:solidFill>
                <a:schemeClr val="tx1"/>
              </a:solidFill>
            </a:endParaRPr>
          </a:p>
          <a:p>
            <a:pPr algn="l"/>
            <a:endParaRPr lang="cs-CZ" sz="2400" b="1" dirty="0">
              <a:solidFill>
                <a:schemeClr val="tx1"/>
              </a:solidFill>
            </a:endParaRPr>
          </a:p>
        </p:txBody>
      </p:sp>
      <p:pic>
        <p:nvPicPr>
          <p:cNvPr id="4" name="Obrázek 3" descr="KPV_logotype_colour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203848" y="5949280"/>
            <a:ext cx="2448272" cy="712430"/>
          </a:xfrm>
          <a:prstGeom prst="rect">
            <a:avLst/>
          </a:prstGeom>
        </p:spPr>
      </p:pic>
      <p:pic>
        <p:nvPicPr>
          <p:cNvPr id="5" name="Obrázek 4" descr="esf_eu_oplzz_Červenápodpora_horizont_CMYK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691680" y="260648"/>
            <a:ext cx="5760640" cy="588697"/>
          </a:xfrm>
          <a:prstGeom prst="rect">
            <a:avLst/>
          </a:prstGeom>
        </p:spPr>
      </p:pic>
      <p:pic>
        <p:nvPicPr>
          <p:cNvPr id="6" name="Obrázek 5" descr="SMAJLK~1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380312" y="2132856"/>
            <a:ext cx="1478294" cy="110872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980729"/>
            <a:ext cx="7772400" cy="1296143"/>
          </a:xfrm>
        </p:spPr>
        <p:txBody>
          <a:bodyPr>
            <a:normAutofit fontScale="90000"/>
          </a:bodyPr>
          <a:lstStyle/>
          <a:p>
            <a:r>
              <a:rPr lang="cs-CZ" sz="2700" dirty="0" smtClean="0"/>
              <a:t>ZÁVĚREČNÁ ZPRÁVA</a:t>
            </a:r>
            <a:r>
              <a:rPr lang="cs-CZ" sz="6000" dirty="0" smtClean="0"/>
              <a:t/>
            </a:r>
            <a:br>
              <a:rPr lang="cs-CZ" sz="6000" dirty="0" smtClean="0"/>
            </a:br>
            <a:r>
              <a:rPr lang="cs-CZ" sz="1800" dirty="0" smtClean="0"/>
              <a:t>PROJEKT: </a:t>
            </a:r>
            <a:br>
              <a:rPr lang="cs-CZ" sz="1800" dirty="0" smtClean="0"/>
            </a:br>
            <a:r>
              <a:rPr lang="cs-CZ" sz="1800" dirty="0" smtClean="0"/>
              <a:t>Rozvoj klíčových kompetencí zaměstnanců členských podniků sdružení KPKV, </a:t>
            </a:r>
            <a:br>
              <a:rPr lang="cs-CZ" sz="1800" dirty="0" smtClean="0"/>
            </a:br>
            <a:r>
              <a:rPr lang="cs-CZ" sz="1800" dirty="0" err="1" smtClean="0"/>
              <a:t>reg</a:t>
            </a:r>
            <a:r>
              <a:rPr lang="cs-CZ" sz="1800" dirty="0" smtClean="0"/>
              <a:t>. č. CZ.1.04/1.1.06/52.00045</a:t>
            </a:r>
            <a:endParaRPr lang="cs-CZ" sz="1800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539552" y="2276872"/>
            <a:ext cx="7920880" cy="3816424"/>
          </a:xfrm>
        </p:spPr>
        <p:txBody>
          <a:bodyPr>
            <a:normAutofit fontScale="55000" lnSpcReduction="20000"/>
          </a:bodyPr>
          <a:lstStyle/>
          <a:p>
            <a:r>
              <a:rPr lang="cs-CZ" sz="4400" b="1" dirty="0" smtClean="0">
                <a:solidFill>
                  <a:schemeClr val="tx1"/>
                </a:solidFill>
              </a:rPr>
              <a:t>Co projekt firmě přinesl:</a:t>
            </a:r>
          </a:p>
          <a:p>
            <a:pPr algn="l"/>
            <a:r>
              <a:rPr lang="cs-CZ" sz="4400" b="1" dirty="0" smtClean="0">
                <a:solidFill>
                  <a:schemeClr val="tx1"/>
                </a:solidFill>
              </a:rPr>
              <a:t> firmě: </a:t>
            </a:r>
          </a:p>
          <a:p>
            <a:pPr algn="l"/>
            <a:r>
              <a:rPr lang="cs-CZ" sz="3800" b="1" dirty="0" smtClean="0">
                <a:solidFill>
                  <a:schemeClr val="tx1"/>
                </a:solidFill>
              </a:rPr>
              <a:t>•	</a:t>
            </a:r>
            <a:r>
              <a:rPr lang="cs-CZ" sz="3800" dirty="0" smtClean="0">
                <a:solidFill>
                  <a:schemeClr val="tx1"/>
                </a:solidFill>
              </a:rPr>
              <a:t>rozvoj pracovníků především v komunikačních a IT 	dovednostech</a:t>
            </a:r>
          </a:p>
          <a:p>
            <a:pPr algn="l"/>
            <a:r>
              <a:rPr lang="cs-CZ" sz="3800" dirty="0" smtClean="0">
                <a:solidFill>
                  <a:schemeClr val="tx1"/>
                </a:solidFill>
              </a:rPr>
              <a:t>•	zvýšení efektivity práce zaměstnanců díky získaným 	znalostem a dovednostem</a:t>
            </a:r>
          </a:p>
          <a:p>
            <a:pPr algn="l"/>
            <a:r>
              <a:rPr lang="cs-CZ" sz="3800" dirty="0">
                <a:solidFill>
                  <a:schemeClr val="tx1"/>
                </a:solidFill>
              </a:rPr>
              <a:t>• </a:t>
            </a:r>
            <a:r>
              <a:rPr lang="cs-CZ" sz="3800" dirty="0" smtClean="0">
                <a:solidFill>
                  <a:schemeClr val="tx1"/>
                </a:solidFill>
              </a:rPr>
              <a:t>	úspora </a:t>
            </a:r>
            <a:r>
              <a:rPr lang="cs-CZ" sz="3800" dirty="0">
                <a:solidFill>
                  <a:schemeClr val="tx1"/>
                </a:solidFill>
              </a:rPr>
              <a:t>nákladů na vzdělávání</a:t>
            </a:r>
          </a:p>
          <a:p>
            <a:pPr algn="l"/>
            <a:endParaRPr lang="cs-CZ" sz="3800" b="1" dirty="0" smtClean="0">
              <a:solidFill>
                <a:schemeClr val="tx1"/>
              </a:solidFill>
            </a:endParaRPr>
          </a:p>
          <a:p>
            <a:pPr algn="l"/>
            <a:r>
              <a:rPr lang="cs-CZ" sz="4400" b="1" dirty="0" smtClean="0">
                <a:solidFill>
                  <a:schemeClr val="tx1"/>
                </a:solidFill>
              </a:rPr>
              <a:t>účastníkům: </a:t>
            </a:r>
          </a:p>
          <a:p>
            <a:pPr algn="l"/>
            <a:r>
              <a:rPr lang="cs-CZ" sz="3800" b="1" dirty="0" smtClean="0">
                <a:solidFill>
                  <a:schemeClr val="tx1"/>
                </a:solidFill>
              </a:rPr>
              <a:t>•	</a:t>
            </a:r>
            <a:r>
              <a:rPr lang="cs-CZ" sz="3800" dirty="0" smtClean="0">
                <a:solidFill>
                  <a:schemeClr val="tx1"/>
                </a:solidFill>
              </a:rPr>
              <a:t>prohloubení znalostí a praktických dovedností </a:t>
            </a:r>
          </a:p>
          <a:p>
            <a:pPr algn="l"/>
            <a:r>
              <a:rPr lang="cs-CZ" sz="3800" dirty="0" smtClean="0">
                <a:solidFill>
                  <a:schemeClr val="tx1"/>
                </a:solidFill>
              </a:rPr>
              <a:t>•	zvýšení motivace a interní komunikace</a:t>
            </a:r>
          </a:p>
          <a:p>
            <a:pPr algn="l"/>
            <a:r>
              <a:rPr lang="cs-CZ" sz="2400" b="1" dirty="0" smtClean="0">
                <a:solidFill>
                  <a:schemeClr val="tx1"/>
                </a:solidFill>
              </a:rPr>
              <a:t> </a:t>
            </a:r>
            <a:endParaRPr lang="cs-CZ" sz="2400" b="1" dirty="0">
              <a:solidFill>
                <a:schemeClr val="tx1"/>
              </a:solidFill>
            </a:endParaRPr>
          </a:p>
        </p:txBody>
      </p:sp>
      <p:pic>
        <p:nvPicPr>
          <p:cNvPr id="4" name="Obrázek 3" descr="KPV_logotype_colour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203848" y="5949280"/>
            <a:ext cx="2448272" cy="712430"/>
          </a:xfrm>
          <a:prstGeom prst="rect">
            <a:avLst/>
          </a:prstGeom>
        </p:spPr>
      </p:pic>
      <p:pic>
        <p:nvPicPr>
          <p:cNvPr id="5" name="Obrázek 4" descr="esf_eu_oplzz_Červenápodpora_horizont_CMYK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691680" y="260648"/>
            <a:ext cx="5760640" cy="588697"/>
          </a:xfrm>
          <a:prstGeom prst="rect">
            <a:avLst/>
          </a:prstGeom>
        </p:spPr>
      </p:pic>
      <p:pic>
        <p:nvPicPr>
          <p:cNvPr id="6" name="Obrázek 5" descr="plus_add_green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07504" y="2420888"/>
            <a:ext cx="432048" cy="432048"/>
          </a:xfrm>
          <a:prstGeom prst="rect">
            <a:avLst/>
          </a:prstGeom>
        </p:spPr>
      </p:pic>
      <p:pic>
        <p:nvPicPr>
          <p:cNvPr id="7" name="Obrázek 6" descr="plus_add_green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07504" y="4077072"/>
            <a:ext cx="432048" cy="432048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836713"/>
            <a:ext cx="7772400" cy="1584175"/>
          </a:xfrm>
        </p:spPr>
        <p:txBody>
          <a:bodyPr>
            <a:normAutofit/>
          </a:bodyPr>
          <a:lstStyle/>
          <a:p>
            <a:r>
              <a:rPr lang="cs-CZ" sz="2400" dirty="0" smtClean="0"/>
              <a:t>ZÁVĚREČNÁ ZPRÁVA</a:t>
            </a:r>
            <a:r>
              <a:rPr lang="cs-CZ" sz="9600" dirty="0" smtClean="0"/>
              <a:t/>
            </a:r>
            <a:br>
              <a:rPr lang="cs-CZ" sz="9600" dirty="0" smtClean="0"/>
            </a:br>
            <a:r>
              <a:rPr lang="cs-CZ" sz="1600" dirty="0" smtClean="0"/>
              <a:t>PROJEKT: </a:t>
            </a:r>
            <a:br>
              <a:rPr lang="cs-CZ" sz="1600" dirty="0" smtClean="0"/>
            </a:br>
            <a:r>
              <a:rPr lang="cs-CZ" sz="1600" dirty="0" smtClean="0"/>
              <a:t>Rozvoj klíčových kompetencí zaměstnanců členských podniků sdružení KPKV, </a:t>
            </a:r>
            <a:br>
              <a:rPr lang="cs-CZ" sz="1600" dirty="0" smtClean="0"/>
            </a:br>
            <a:r>
              <a:rPr lang="cs-CZ" sz="1600" dirty="0" err="1" smtClean="0"/>
              <a:t>reg</a:t>
            </a:r>
            <a:r>
              <a:rPr lang="cs-CZ" sz="1600" dirty="0" smtClean="0"/>
              <a:t>. č. CZ.1.04/1.1.06/52.00045</a:t>
            </a:r>
            <a:endParaRPr lang="cs-CZ" sz="1600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251520" y="2276872"/>
            <a:ext cx="8424936" cy="3600400"/>
          </a:xfrm>
        </p:spPr>
        <p:txBody>
          <a:bodyPr>
            <a:normAutofit/>
          </a:bodyPr>
          <a:lstStyle/>
          <a:p>
            <a:r>
              <a:rPr lang="cs-CZ" sz="2400" b="1" dirty="0" smtClean="0">
                <a:solidFill>
                  <a:schemeClr val="tx1"/>
                </a:solidFill>
              </a:rPr>
              <a:t>Publicita projektu </a:t>
            </a:r>
          </a:p>
          <a:p>
            <a:r>
              <a:rPr lang="cs-CZ" sz="1600" b="1" dirty="0" smtClean="0">
                <a:solidFill>
                  <a:schemeClr val="tx1"/>
                </a:solidFill>
              </a:rPr>
              <a:t>(popisky školících místností, materiály pro účastníky, inzerce v tisku, články ve firemních časopisech, webové stránky firem) </a:t>
            </a:r>
          </a:p>
          <a:p>
            <a:r>
              <a:rPr lang="cs-CZ" sz="2400" b="1" dirty="0" smtClean="0">
                <a:solidFill>
                  <a:schemeClr val="tx1"/>
                </a:solidFill>
              </a:rPr>
              <a:t> </a:t>
            </a:r>
          </a:p>
          <a:p>
            <a:endParaRPr lang="cs-CZ" sz="2400" b="1" dirty="0">
              <a:solidFill>
                <a:schemeClr val="tx1"/>
              </a:solidFill>
            </a:endParaRPr>
          </a:p>
        </p:txBody>
      </p:sp>
      <p:pic>
        <p:nvPicPr>
          <p:cNvPr id="5" name="Obrázek 4" descr="esf_eu_oplzz_Červenápodpora_horizont_CMYK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691680" y="260648"/>
            <a:ext cx="5760640" cy="588697"/>
          </a:xfrm>
          <a:prstGeom prst="rect">
            <a:avLst/>
          </a:prstGeom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 cstate="print"/>
          <a:srcRect l="38336" t="13051" r="27360" b="48576"/>
          <a:stretch>
            <a:fillRect/>
          </a:stretch>
        </p:blipFill>
        <p:spPr bwMode="auto">
          <a:xfrm>
            <a:off x="107504" y="3501008"/>
            <a:ext cx="2772816" cy="2880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4" cstate="print"/>
          <a:srcRect l="19446" t="24308" r="20111" b="5537"/>
          <a:stretch>
            <a:fillRect/>
          </a:stretch>
        </p:blipFill>
        <p:spPr bwMode="auto">
          <a:xfrm>
            <a:off x="2987824" y="3573016"/>
            <a:ext cx="3163603" cy="29375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5" cstate="print"/>
          <a:srcRect l="26319" t="10357" r="25427" b="56499"/>
          <a:stretch>
            <a:fillRect/>
          </a:stretch>
        </p:blipFill>
        <p:spPr bwMode="auto">
          <a:xfrm>
            <a:off x="5876637" y="3861048"/>
            <a:ext cx="3267363" cy="15841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980729"/>
            <a:ext cx="7772400" cy="1296144"/>
          </a:xfrm>
        </p:spPr>
        <p:txBody>
          <a:bodyPr>
            <a:normAutofit/>
          </a:bodyPr>
          <a:lstStyle/>
          <a:p>
            <a:r>
              <a:rPr lang="cs-CZ" sz="2400" dirty="0" smtClean="0"/>
              <a:t>ZÁVĚREČNÁ ZPRÁVA</a:t>
            </a:r>
            <a:r>
              <a:rPr lang="cs-CZ" sz="26400" dirty="0" smtClean="0"/>
              <a:t/>
            </a:r>
            <a:br>
              <a:rPr lang="cs-CZ" sz="26400" dirty="0" smtClean="0"/>
            </a:br>
            <a:r>
              <a:rPr lang="cs-CZ" sz="1600" dirty="0" smtClean="0"/>
              <a:t>PROJEKT: </a:t>
            </a:r>
            <a:br>
              <a:rPr lang="cs-CZ" sz="1600" dirty="0" smtClean="0"/>
            </a:br>
            <a:r>
              <a:rPr lang="cs-CZ" sz="1600" dirty="0" smtClean="0"/>
              <a:t>Rozvoj klíčových kompetencí zaměstnanců členských podniků sdružení KPKV, </a:t>
            </a:r>
            <a:br>
              <a:rPr lang="cs-CZ" sz="1600" dirty="0" smtClean="0"/>
            </a:br>
            <a:r>
              <a:rPr lang="cs-CZ" sz="1600" dirty="0" err="1" smtClean="0"/>
              <a:t>reg</a:t>
            </a:r>
            <a:r>
              <a:rPr lang="cs-CZ" sz="1600" dirty="0" smtClean="0"/>
              <a:t>. č. CZ.1.04/1.1.06/52.00045</a:t>
            </a:r>
            <a:endParaRPr lang="cs-CZ" sz="1600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2204864"/>
            <a:ext cx="6400800" cy="3433936"/>
          </a:xfrm>
        </p:spPr>
        <p:txBody>
          <a:bodyPr/>
          <a:lstStyle/>
          <a:p>
            <a:r>
              <a:rPr lang="cs-CZ" sz="2400" b="1" dirty="0" smtClean="0">
                <a:solidFill>
                  <a:schemeClr val="tx1"/>
                </a:solidFill>
              </a:rPr>
              <a:t>Fotografie z kurzů: </a:t>
            </a:r>
          </a:p>
          <a:p>
            <a:endParaRPr lang="cs-CZ" dirty="0"/>
          </a:p>
        </p:txBody>
      </p:sp>
      <p:pic>
        <p:nvPicPr>
          <p:cNvPr id="4" name="Obrázek 3" descr="KPV_logotype_colour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347864" y="5949280"/>
            <a:ext cx="2448272" cy="712430"/>
          </a:xfrm>
          <a:prstGeom prst="rect">
            <a:avLst/>
          </a:prstGeom>
        </p:spPr>
      </p:pic>
      <p:pic>
        <p:nvPicPr>
          <p:cNvPr id="5" name="Obrázek 4" descr="esf_eu_oplzz_Červenápodpora_horizont_CMYK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691680" y="260648"/>
            <a:ext cx="5760640" cy="588697"/>
          </a:xfrm>
          <a:prstGeom prst="rect">
            <a:avLst/>
          </a:prstGeom>
        </p:spPr>
      </p:pic>
      <p:pic>
        <p:nvPicPr>
          <p:cNvPr id="6" name="Obrázek 5" descr="IMG_3396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39552" y="2780928"/>
            <a:ext cx="3803915" cy="2690918"/>
          </a:xfrm>
          <a:prstGeom prst="rect">
            <a:avLst/>
          </a:prstGeom>
        </p:spPr>
      </p:pic>
      <p:pic>
        <p:nvPicPr>
          <p:cNvPr id="7" name="Obrázek 6" descr="IMG_2974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563144" y="2780928"/>
            <a:ext cx="3998944" cy="2664296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980729"/>
            <a:ext cx="7772400" cy="1296144"/>
          </a:xfrm>
        </p:spPr>
        <p:txBody>
          <a:bodyPr>
            <a:normAutofit/>
          </a:bodyPr>
          <a:lstStyle/>
          <a:p>
            <a:r>
              <a:rPr lang="cs-CZ" sz="2400" dirty="0" smtClean="0"/>
              <a:t>ZÁVĚREČNÁ ZPRÁVA</a:t>
            </a:r>
            <a:r>
              <a:rPr lang="cs-CZ" sz="26400" dirty="0" smtClean="0"/>
              <a:t/>
            </a:r>
            <a:br>
              <a:rPr lang="cs-CZ" sz="26400" dirty="0" smtClean="0"/>
            </a:br>
            <a:r>
              <a:rPr lang="cs-CZ" sz="1600" dirty="0" smtClean="0"/>
              <a:t>PROJEKT: </a:t>
            </a:r>
            <a:br>
              <a:rPr lang="cs-CZ" sz="1600" dirty="0" smtClean="0"/>
            </a:br>
            <a:r>
              <a:rPr lang="cs-CZ" sz="1600" dirty="0" smtClean="0"/>
              <a:t>Rozvoj klíčových kompetencí zaměstnanců členských podniků sdružení KPKV, </a:t>
            </a:r>
            <a:br>
              <a:rPr lang="cs-CZ" sz="1600" dirty="0" smtClean="0"/>
            </a:br>
            <a:r>
              <a:rPr lang="cs-CZ" sz="1600" dirty="0" err="1" smtClean="0"/>
              <a:t>reg</a:t>
            </a:r>
            <a:r>
              <a:rPr lang="cs-CZ" sz="1600" dirty="0" smtClean="0"/>
              <a:t>. č. CZ.1.04/1.1.06/52.00045</a:t>
            </a:r>
            <a:endParaRPr lang="cs-CZ" sz="1600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2204864"/>
            <a:ext cx="6400800" cy="3433936"/>
          </a:xfrm>
        </p:spPr>
        <p:txBody>
          <a:bodyPr/>
          <a:lstStyle/>
          <a:p>
            <a:r>
              <a:rPr lang="cs-CZ" sz="2400" b="1" dirty="0" smtClean="0">
                <a:solidFill>
                  <a:schemeClr val="tx1"/>
                </a:solidFill>
              </a:rPr>
              <a:t>Fotografie z kurzů: </a:t>
            </a:r>
          </a:p>
          <a:p>
            <a:endParaRPr lang="cs-CZ" dirty="0"/>
          </a:p>
        </p:txBody>
      </p:sp>
      <p:pic>
        <p:nvPicPr>
          <p:cNvPr id="4" name="Obrázek 3" descr="KPV_logotype_colour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347864" y="5949280"/>
            <a:ext cx="2448272" cy="712430"/>
          </a:xfrm>
          <a:prstGeom prst="rect">
            <a:avLst/>
          </a:prstGeom>
        </p:spPr>
      </p:pic>
      <p:pic>
        <p:nvPicPr>
          <p:cNvPr id="5" name="Obrázek 4" descr="esf_eu_oplzz_Červenápodpora_horizont_CMYK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691680" y="260648"/>
            <a:ext cx="5760640" cy="588697"/>
          </a:xfrm>
          <a:prstGeom prst="rect">
            <a:avLst/>
          </a:prstGeom>
        </p:spPr>
      </p:pic>
      <p:pic>
        <p:nvPicPr>
          <p:cNvPr id="6" name="Obrázek 5" descr="2012-04-24 10.11.56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55576" y="2852936"/>
            <a:ext cx="3744416" cy="2754306"/>
          </a:xfrm>
          <a:prstGeom prst="rect">
            <a:avLst/>
          </a:prstGeom>
        </p:spPr>
      </p:pic>
      <p:pic>
        <p:nvPicPr>
          <p:cNvPr id="7" name="Obrázek 6" descr="Příprava na obchodní schůzku_3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716016" y="2852936"/>
            <a:ext cx="3816424" cy="2780928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319</TotalTime>
  <Words>196</Words>
  <Application>Microsoft Office PowerPoint</Application>
  <PresentationFormat>Předvádění na obrazovce (4:3)</PresentationFormat>
  <Paragraphs>49</Paragraphs>
  <Slides>9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9</vt:i4>
      </vt:variant>
    </vt:vector>
  </HeadingPairs>
  <TitlesOfParts>
    <vt:vector size="10" baseType="lpstr">
      <vt:lpstr>Motiv sady Office</vt:lpstr>
      <vt:lpstr>ZÁVĚREČNÁ ZPRÁVA  PROJEKT:  Rozvoj klíčových kompetencí zaměstnanců členských podniků sdružení KPKV, reg. č. CZ.1.04/1.1.06/52.00045</vt:lpstr>
      <vt:lpstr>ZÁVĚREČNÁ ZPRÁVA PROJEKT:  Rozvoj klíčových kompetencí zaměstnanců členských podniků sdružení KPKV,  reg. č. CZ.1.04/1.1.06/52.00045</vt:lpstr>
      <vt:lpstr>ZÁVĚREČNÁ ZPRÁVA  PROJEKT:  Rozvoj klíčových kompetencí zaměstnanců členských podniků sdružení KPKV,  reg. č. CZ.1.04/1.1.06/52.00045</vt:lpstr>
      <vt:lpstr>ZÁVĚREČNÁ ZPRÁVA PROJEKT:  Rozvoj klíčových kompetencí zaměstnanců členských podniků sdružení KPKV,  reg. č. CZ.1.04/1.1.06/52.00045</vt:lpstr>
      <vt:lpstr>ZÁVĚREČNÁ ZPRÁVA PROJEKT:  Rozvoj klíčových kompetencí zaměstnanců členských podniků sdružení KPKV,  reg. č. CZ.1.04/1.1.06/52.00045</vt:lpstr>
      <vt:lpstr>ZÁVĚREČNÁ ZPRÁVA PROJEKT:  Rozvoj klíčových kompetencí zaměstnanců členských podniků sdružení KPKV,  reg. č. CZ.1.04/1.1.06/52.00045</vt:lpstr>
      <vt:lpstr>ZÁVĚREČNÁ ZPRÁVA PROJEKT:  Rozvoj klíčových kompetencí zaměstnanců členských podniků sdružení KPKV,  reg. č. CZ.1.04/1.1.06/52.00045</vt:lpstr>
      <vt:lpstr>ZÁVĚREČNÁ ZPRÁVA PROJEKT:  Rozvoj klíčových kompetencí zaměstnanců členských podniků sdružení KPKV,  reg. č. CZ.1.04/1.1.06/52.00045</vt:lpstr>
      <vt:lpstr>ZÁVĚREČNÁ ZPRÁVA PROJEKT:  Rozvoj klíčových kompetencí zaměstnanců členských podniků sdružení KPKV,  reg. č. CZ.1.04/1.1.06/52.00045</vt:lpstr>
    </vt:vector>
  </TitlesOfParts>
  <Company>HK Jihlava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PROJEKT:  Rozvoj klíčových kompetencí zaměstnanců členských podniků sdružení KPKV, reg. č. CZ.1.04/1.1.06/52.00045</dc:title>
  <dc:creator>Klára Houserová</dc:creator>
  <cp:lastModifiedBy>Klára Houserová</cp:lastModifiedBy>
  <cp:revision>31</cp:revision>
  <dcterms:created xsi:type="dcterms:W3CDTF">2013-05-20T10:26:46Z</dcterms:created>
  <dcterms:modified xsi:type="dcterms:W3CDTF">2013-08-06T06:47:58Z</dcterms:modified>
</cp:coreProperties>
</file>